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58" r:id="rId5"/>
    <p:sldId id="262" r:id="rId6"/>
    <p:sldId id="264" r:id="rId7"/>
    <p:sldId id="265" r:id="rId8"/>
    <p:sldId id="267" r:id="rId9"/>
    <p:sldId id="268" r:id="rId1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EDA7"/>
    <a:srgbClr val="F7A9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6FE3C-BCD7-47BA-B221-2272782FDA8D}" type="datetimeFigureOut">
              <a:rPr lang="es-ES" smtClean="0"/>
              <a:pPr/>
              <a:t>18/07/2019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49B14-EC51-4363-B7B2-53EA46CA23D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3491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6FE3C-BCD7-47BA-B221-2272782FDA8D}" type="datetimeFigureOut">
              <a:rPr lang="es-ES" smtClean="0"/>
              <a:pPr/>
              <a:t>18/07/2019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49B14-EC51-4363-B7B2-53EA46CA23D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4308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6FE3C-BCD7-47BA-B221-2272782FDA8D}" type="datetimeFigureOut">
              <a:rPr lang="es-ES" smtClean="0"/>
              <a:pPr/>
              <a:t>18/07/2019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49B14-EC51-4363-B7B2-53EA46CA23D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73302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6FE3C-BCD7-47BA-B221-2272782FDA8D}" type="datetimeFigureOut">
              <a:rPr lang="es-ES" smtClean="0"/>
              <a:pPr/>
              <a:t>18/07/2019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49B14-EC51-4363-B7B2-53EA46CA23D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2059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6FE3C-BCD7-47BA-B221-2272782FDA8D}" type="datetimeFigureOut">
              <a:rPr lang="es-ES" smtClean="0"/>
              <a:pPr/>
              <a:t>18/07/2019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49B14-EC51-4363-B7B2-53EA46CA23D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7131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6FE3C-BCD7-47BA-B221-2272782FDA8D}" type="datetimeFigureOut">
              <a:rPr lang="es-ES" smtClean="0"/>
              <a:pPr/>
              <a:t>18/07/2019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49B14-EC51-4363-B7B2-53EA46CA23D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78511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6FE3C-BCD7-47BA-B221-2272782FDA8D}" type="datetimeFigureOut">
              <a:rPr lang="es-ES" smtClean="0"/>
              <a:pPr/>
              <a:t>18/07/2019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49B14-EC51-4363-B7B2-53EA46CA23D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71014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6FE3C-BCD7-47BA-B221-2272782FDA8D}" type="datetimeFigureOut">
              <a:rPr lang="es-ES" smtClean="0"/>
              <a:pPr/>
              <a:t>18/07/2019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49B14-EC51-4363-B7B2-53EA46CA23D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26357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6FE3C-BCD7-47BA-B221-2272782FDA8D}" type="datetimeFigureOut">
              <a:rPr lang="es-ES" smtClean="0"/>
              <a:pPr/>
              <a:t>18/07/2019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49B14-EC51-4363-B7B2-53EA46CA23D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81450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6FE3C-BCD7-47BA-B221-2272782FDA8D}" type="datetimeFigureOut">
              <a:rPr lang="es-ES" smtClean="0"/>
              <a:pPr/>
              <a:t>18/07/2019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49B14-EC51-4363-B7B2-53EA46CA23D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19632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6FE3C-BCD7-47BA-B221-2272782FDA8D}" type="datetimeFigureOut">
              <a:rPr lang="es-ES" smtClean="0"/>
              <a:pPr/>
              <a:t>18/07/2019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49B14-EC51-4363-B7B2-53EA46CA23D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69565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16FE3C-BCD7-47BA-B221-2272782FDA8D}" type="datetimeFigureOut">
              <a:rPr lang="es-ES" smtClean="0"/>
              <a:pPr/>
              <a:t>18/07/2019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49B14-EC51-4363-B7B2-53EA46CA23D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79847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47007"/>
            <a:ext cx="7772400" cy="1470025"/>
          </a:xfrm>
        </p:spPr>
        <p:txBody>
          <a:bodyPr/>
          <a:lstStyle/>
          <a:p>
            <a:r>
              <a:rPr lang="es-ES" dirty="0" smtClean="0">
                <a:solidFill>
                  <a:srgbClr val="7030A0"/>
                </a:solidFill>
                <a:latin typeface="Goudy Stout" pitchFamily="18" charset="0"/>
              </a:rPr>
              <a:t>Trabajamos con números!</a:t>
            </a:r>
            <a:endParaRPr lang="es-ES" dirty="0">
              <a:solidFill>
                <a:srgbClr val="7030A0"/>
              </a:solidFill>
              <a:latin typeface="Goudy Stout" pitchFamily="18" charset="0"/>
            </a:endParaRPr>
          </a:p>
        </p:txBody>
      </p:sp>
      <p:pic>
        <p:nvPicPr>
          <p:cNvPr id="1026" name="Picture 2" descr="http://2.bp.blogspot.com/-YK9l46Qt3Pc/UKvL0xndl_I/AAAAAAAAAGs/wqakWX-Opyg/s1600/numeros1.jpg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4220" b="65018"/>
          <a:stretch/>
        </p:blipFill>
        <p:spPr bwMode="auto">
          <a:xfrm rot="20972981">
            <a:off x="354482" y="265330"/>
            <a:ext cx="957452" cy="122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2.bp.blogspot.com/-YK9l46Qt3Pc/UKvL0xndl_I/AAAAAAAAAGs/wqakWX-Opyg/s1600/numeros1.jpg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58" r="64720" b="64057"/>
          <a:stretch/>
        </p:blipFill>
        <p:spPr bwMode="auto">
          <a:xfrm>
            <a:off x="4012509" y="3931875"/>
            <a:ext cx="1233055" cy="1256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2.bp.blogspot.com/-YK9l46Qt3Pc/UKvL0xndl_I/AAAAAAAAAGs/wqakWX-Opyg/s1600/numeros1.jpg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520" r="45669" b="63475"/>
          <a:stretch/>
        </p:blipFill>
        <p:spPr bwMode="auto">
          <a:xfrm>
            <a:off x="874567" y="4005064"/>
            <a:ext cx="1080657" cy="1276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2.bp.blogspot.com/-YK9l46Qt3Pc/UKvL0xndl_I/AAAAAAAAAGs/wqakWX-Opyg/s1600/numeros1.jpg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647" t="-1165" r="23476" b="65420"/>
          <a:stretch/>
        </p:blipFill>
        <p:spPr bwMode="auto">
          <a:xfrm rot="20816716">
            <a:off x="5986062" y="5077543"/>
            <a:ext cx="1327402" cy="1249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://2.bp.blogspot.com/-YK9l46Qt3Pc/UKvL0xndl_I/AAAAAAAAAGs/wqakWX-Opyg/s1600/numeros1.jpg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968" r="4156" b="66608"/>
          <a:stretch/>
        </p:blipFill>
        <p:spPr bwMode="auto">
          <a:xfrm>
            <a:off x="4069287" y="652014"/>
            <a:ext cx="1084605" cy="11672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http://2.bp.blogspot.com/-YK9l46Qt3Pc/UKvL0xndl_I/AAAAAAAAAGs/wqakWX-Opyg/s1600/numeros1.jpg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82367" b="10725"/>
          <a:stretch/>
        </p:blipFill>
        <p:spPr bwMode="auto">
          <a:xfrm rot="1484319">
            <a:off x="7812360" y="3501008"/>
            <a:ext cx="1069853" cy="1372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http://2.bp.blogspot.com/-YK9l46Qt3Pc/UKvL0xndl_I/AAAAAAAAAGs/wqakWX-Opyg/s1600/numeros1.jpg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79" t="50000" r="64842" b="11587"/>
          <a:stretch/>
        </p:blipFill>
        <p:spPr bwMode="auto">
          <a:xfrm>
            <a:off x="2267744" y="175707"/>
            <a:ext cx="1066583" cy="1342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http://2.bp.blogspot.com/-YK9l46Qt3Pc/UKvL0xndl_I/AAAAAAAAAGs/wqakWX-Opyg/s1600/numeros1.jpg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368" t="50945" r="46963" b="10707"/>
          <a:stretch/>
        </p:blipFill>
        <p:spPr bwMode="auto">
          <a:xfrm>
            <a:off x="5862092" y="478776"/>
            <a:ext cx="1011383" cy="1340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http://2.bp.blogspot.com/-YK9l46Qt3Pc/UKvL0xndl_I/AAAAAAAAAGs/wqakWX-Opyg/s1600/numeros1.jpg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907" t="52928" r="26087" b="12194"/>
          <a:stretch/>
        </p:blipFill>
        <p:spPr bwMode="auto">
          <a:xfrm>
            <a:off x="2483768" y="5092713"/>
            <a:ext cx="1213891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http://2.bp.blogspot.com/-YK9l46Qt3Pc/UKvL0xndl_I/AAAAAAAAAGs/wqakWX-Opyg/s1600/numeros1.jpg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748" t="54679" r="2048" b="10840"/>
          <a:stretch/>
        </p:blipFill>
        <p:spPr bwMode="auto">
          <a:xfrm>
            <a:off x="7308304" y="140358"/>
            <a:ext cx="1468581" cy="1205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541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-162272"/>
            <a:ext cx="8856984" cy="1143000"/>
          </a:xfrm>
        </p:spPr>
        <p:txBody>
          <a:bodyPr>
            <a:normAutofit/>
          </a:bodyPr>
          <a:lstStyle/>
          <a:p>
            <a:r>
              <a:rPr lang="es-ES" sz="3200" dirty="0" smtClean="0">
                <a:ln>
                  <a:solidFill>
                    <a:schemeClr val="tx1"/>
                  </a:solidFill>
                </a:ln>
                <a:solidFill>
                  <a:srgbClr val="00B050"/>
                </a:solidFill>
                <a:latin typeface="Jokerman" pitchFamily="82" charset="0"/>
              </a:rPr>
              <a:t>COMPLETAMOS LA GRILLA…. DE 5 EN 5 </a:t>
            </a:r>
            <a:endParaRPr lang="es-ES" sz="3200" dirty="0">
              <a:ln>
                <a:solidFill>
                  <a:schemeClr val="tx1"/>
                </a:solidFill>
              </a:ln>
              <a:solidFill>
                <a:srgbClr val="00B050"/>
              </a:solidFill>
              <a:latin typeface="Jokerman" pitchFamily="82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2715978"/>
              </p:ext>
            </p:extLst>
          </p:nvPr>
        </p:nvGraphicFramePr>
        <p:xfrm>
          <a:off x="323528" y="1052736"/>
          <a:ext cx="8280918" cy="53805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0102"/>
                <a:gridCol w="920102"/>
                <a:gridCol w="920102"/>
                <a:gridCol w="920102"/>
                <a:gridCol w="920102"/>
                <a:gridCol w="920102"/>
                <a:gridCol w="920102"/>
                <a:gridCol w="920102"/>
                <a:gridCol w="920102"/>
              </a:tblGrid>
              <a:tr h="876097">
                <a:tc>
                  <a:txBody>
                    <a:bodyPr/>
                    <a:lstStyle/>
                    <a:p>
                      <a:pPr algn="ctr"/>
                      <a:r>
                        <a:rPr lang="es-ES" sz="32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A5ED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A5ED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A5ED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A5ED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27</a:t>
                      </a:r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A5ED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32</a:t>
                      </a:r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A5ED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37</a:t>
                      </a:r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A5ED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42</a:t>
                      </a:r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A5ED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47</a:t>
                      </a:r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A5EDA7"/>
                    </a:solidFill>
                  </a:tcPr>
                </a:tc>
              </a:tr>
              <a:tr h="1000101">
                <a:tc>
                  <a:txBody>
                    <a:bodyPr/>
                    <a:lstStyle/>
                    <a:p>
                      <a:pPr algn="ctr"/>
                      <a:r>
                        <a:rPr lang="es-ES" sz="32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52</a:t>
                      </a:r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A5ED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57</a:t>
                      </a:r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A5ED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 62</a:t>
                      </a:r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A5ED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67</a:t>
                      </a:r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A5ED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72</a:t>
                      </a:r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A5ED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77</a:t>
                      </a:r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A5ED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82</a:t>
                      </a:r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A5ED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87</a:t>
                      </a:r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A5ED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92</a:t>
                      </a:r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A5EDA7"/>
                    </a:solidFill>
                  </a:tcPr>
                </a:tc>
              </a:tr>
              <a:tr h="876097">
                <a:tc>
                  <a:txBody>
                    <a:bodyPr/>
                    <a:lstStyle/>
                    <a:p>
                      <a:pPr algn="ctr"/>
                      <a:r>
                        <a:rPr lang="es-ES" sz="32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97</a:t>
                      </a:r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A5ED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102</a:t>
                      </a:r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A5ED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107</a:t>
                      </a:r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A5ED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112</a:t>
                      </a:r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A5ED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117</a:t>
                      </a:r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A5ED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122</a:t>
                      </a:r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A5ED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127</a:t>
                      </a:r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A5ED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132</a:t>
                      </a:r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A5ED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137</a:t>
                      </a:r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A5EDA7"/>
                    </a:solidFill>
                  </a:tcPr>
                </a:tc>
              </a:tr>
              <a:tr h="876097">
                <a:tc>
                  <a:txBody>
                    <a:bodyPr/>
                    <a:lstStyle/>
                    <a:p>
                      <a:pPr algn="ctr"/>
                      <a:r>
                        <a:rPr lang="es-ES" sz="32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142</a:t>
                      </a:r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A5ED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147</a:t>
                      </a:r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A5ED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152</a:t>
                      </a:r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A5ED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157</a:t>
                      </a:r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A5ED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162</a:t>
                      </a:r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A5ED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167</a:t>
                      </a:r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A5ED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172</a:t>
                      </a:r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A5ED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177</a:t>
                      </a:r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A5ED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182</a:t>
                      </a:r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A5EDA7"/>
                    </a:solidFill>
                  </a:tcPr>
                </a:tc>
              </a:tr>
              <a:tr h="876097">
                <a:tc>
                  <a:txBody>
                    <a:bodyPr/>
                    <a:lstStyle/>
                    <a:p>
                      <a:pPr algn="ctr"/>
                      <a:r>
                        <a:rPr lang="es-ES" sz="32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192</a:t>
                      </a:r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A5ED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197</a:t>
                      </a:r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A5ED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202</a:t>
                      </a:r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A5ED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 207</a:t>
                      </a:r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A5ED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212</a:t>
                      </a:r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A5ED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217</a:t>
                      </a:r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A5ED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222</a:t>
                      </a:r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A5ED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227</a:t>
                      </a:r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A5ED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232</a:t>
                      </a:r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A5EDA7"/>
                    </a:solidFill>
                  </a:tcPr>
                </a:tc>
              </a:tr>
              <a:tr h="876097">
                <a:tc>
                  <a:txBody>
                    <a:bodyPr/>
                    <a:lstStyle/>
                    <a:p>
                      <a:pPr algn="ctr"/>
                      <a:r>
                        <a:rPr lang="es-ES" sz="32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237</a:t>
                      </a:r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A5ED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242</a:t>
                      </a:r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A5ED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247</a:t>
                      </a:r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A5ED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252</a:t>
                      </a:r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A5ED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257</a:t>
                      </a:r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A5ED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262</a:t>
                      </a:r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A5ED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267</a:t>
                      </a:r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A5ED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272</a:t>
                      </a:r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A5ED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277</a:t>
                      </a:r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A5EDA7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528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-162272"/>
            <a:ext cx="8856984" cy="1143000"/>
          </a:xfrm>
        </p:spPr>
        <p:txBody>
          <a:bodyPr>
            <a:normAutofit/>
          </a:bodyPr>
          <a:lstStyle/>
          <a:p>
            <a:r>
              <a:rPr lang="es-ES" sz="3000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Jokerman" pitchFamily="82" charset="0"/>
              </a:rPr>
              <a:t>COMPLETAMOS LA GRILLA…. </a:t>
            </a:r>
            <a:r>
              <a:rPr lang="es-ES" sz="300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Jokerman" pitchFamily="82" charset="0"/>
              </a:rPr>
              <a:t>DE </a:t>
            </a:r>
            <a:r>
              <a:rPr lang="es-ES" sz="300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Jokerman" pitchFamily="82" charset="0"/>
              </a:rPr>
              <a:t>1</a:t>
            </a:r>
            <a:r>
              <a:rPr lang="es-ES" sz="300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Jokerman" pitchFamily="82" charset="0"/>
              </a:rPr>
              <a:t>0 EN </a:t>
            </a:r>
            <a:r>
              <a:rPr lang="es-ES" sz="300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Jokerman" pitchFamily="82" charset="0"/>
              </a:rPr>
              <a:t>1</a:t>
            </a:r>
            <a:r>
              <a:rPr lang="es-ES" sz="300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Jokerman" pitchFamily="82" charset="0"/>
              </a:rPr>
              <a:t>0 </a:t>
            </a:r>
            <a:endParaRPr lang="es-ES" sz="3000" dirty="0">
              <a:ln>
                <a:solidFill>
                  <a:schemeClr val="tx1"/>
                </a:solidFill>
              </a:ln>
              <a:solidFill>
                <a:srgbClr val="7030A0"/>
              </a:solidFill>
              <a:latin typeface="Jokerman" pitchFamily="82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6149637"/>
              </p:ext>
            </p:extLst>
          </p:nvPr>
        </p:nvGraphicFramePr>
        <p:xfrm>
          <a:off x="323528" y="1052736"/>
          <a:ext cx="8280918" cy="5256582"/>
        </p:xfrm>
        <a:graphic>
          <a:graphicData uri="http://schemas.openxmlformats.org/drawingml/2006/table">
            <a:tbl>
              <a:tblPr firstRow="1" bandRow="1">
                <a:tableStyleId>{638B1855-1B75-4FBE-930C-398BA8C253C6}</a:tableStyleId>
              </a:tblPr>
              <a:tblGrid>
                <a:gridCol w="920102"/>
                <a:gridCol w="920102"/>
                <a:gridCol w="920102"/>
                <a:gridCol w="920102"/>
                <a:gridCol w="920102"/>
                <a:gridCol w="920102"/>
                <a:gridCol w="920102"/>
                <a:gridCol w="920102"/>
                <a:gridCol w="920102"/>
              </a:tblGrid>
              <a:tr h="876097">
                <a:tc>
                  <a:txBody>
                    <a:bodyPr/>
                    <a:lstStyle/>
                    <a:p>
                      <a:pPr algn="ctr"/>
                      <a:r>
                        <a:rPr lang="es-ES" sz="3200" kern="12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s-E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13</a:t>
                      </a:r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23</a:t>
                      </a:r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33</a:t>
                      </a:r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76097">
                <a:tc>
                  <a:txBody>
                    <a:bodyPr/>
                    <a:lstStyle/>
                    <a:p>
                      <a:pPr algn="ctr"/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76097">
                <a:tc>
                  <a:txBody>
                    <a:bodyPr/>
                    <a:lstStyle/>
                    <a:p>
                      <a:pPr algn="ctr"/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76097">
                <a:tc>
                  <a:txBody>
                    <a:bodyPr/>
                    <a:lstStyle/>
                    <a:p>
                      <a:pPr algn="ctr"/>
                      <a:endParaRPr lang="es-ES" sz="3200" b="1" kern="120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76097">
                <a:tc>
                  <a:txBody>
                    <a:bodyPr/>
                    <a:lstStyle/>
                    <a:p>
                      <a:pPr algn="ctr"/>
                      <a:endParaRPr lang="es-ES" sz="3200" b="1" kern="120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76097">
                <a:tc>
                  <a:txBody>
                    <a:bodyPr/>
                    <a:lstStyle/>
                    <a:p>
                      <a:pPr algn="ctr"/>
                      <a:endParaRPr lang="es-ES" sz="3200" b="1" kern="120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0587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-162272"/>
            <a:ext cx="8856984" cy="1143000"/>
          </a:xfrm>
        </p:spPr>
        <p:txBody>
          <a:bodyPr>
            <a:normAutofit/>
          </a:bodyPr>
          <a:lstStyle/>
          <a:p>
            <a:r>
              <a:rPr lang="es-ES" sz="3000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Jokerman" pitchFamily="82" charset="0"/>
              </a:rPr>
              <a:t>COMPLETAMOS LA GRILLA…. </a:t>
            </a:r>
            <a:r>
              <a:rPr lang="es-ES" sz="300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Jokerman" pitchFamily="82" charset="0"/>
              </a:rPr>
              <a:t>DE 20 EN 20 </a:t>
            </a:r>
            <a:endParaRPr lang="es-ES" sz="3000" dirty="0">
              <a:ln>
                <a:solidFill>
                  <a:schemeClr val="tx1"/>
                </a:solidFill>
              </a:ln>
              <a:solidFill>
                <a:srgbClr val="7030A0"/>
              </a:solidFill>
              <a:latin typeface="Jokerman" pitchFamily="82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3998576"/>
              </p:ext>
            </p:extLst>
          </p:nvPr>
        </p:nvGraphicFramePr>
        <p:xfrm>
          <a:off x="323528" y="1052736"/>
          <a:ext cx="8280918" cy="52565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0102"/>
                <a:gridCol w="920102"/>
                <a:gridCol w="920102"/>
                <a:gridCol w="920102"/>
                <a:gridCol w="920102"/>
                <a:gridCol w="920102"/>
                <a:gridCol w="920102"/>
                <a:gridCol w="920102"/>
                <a:gridCol w="920102"/>
              </a:tblGrid>
              <a:tr h="876097">
                <a:tc>
                  <a:txBody>
                    <a:bodyPr/>
                    <a:lstStyle/>
                    <a:p>
                      <a:pPr algn="ctr"/>
                      <a:r>
                        <a:rPr lang="es-ES" sz="3200" b="1" kern="120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876097">
                <a:tc>
                  <a:txBody>
                    <a:bodyPr/>
                    <a:lstStyle/>
                    <a:p>
                      <a:pPr algn="ctr"/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876097">
                <a:tc>
                  <a:txBody>
                    <a:bodyPr/>
                    <a:lstStyle/>
                    <a:p>
                      <a:pPr algn="ctr"/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876097">
                <a:tc>
                  <a:txBody>
                    <a:bodyPr/>
                    <a:lstStyle/>
                    <a:p>
                      <a:pPr algn="ctr"/>
                      <a:endParaRPr lang="es-ES" sz="3200" b="1" kern="120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876097">
                <a:tc>
                  <a:txBody>
                    <a:bodyPr/>
                    <a:lstStyle/>
                    <a:p>
                      <a:pPr algn="ctr"/>
                      <a:endParaRPr lang="es-ES" sz="3200" b="1" kern="120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876097">
                <a:tc>
                  <a:txBody>
                    <a:bodyPr/>
                    <a:lstStyle/>
                    <a:p>
                      <a:pPr algn="ctr"/>
                      <a:endParaRPr lang="es-ES" sz="3200" b="1" kern="120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3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4001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-18256"/>
            <a:ext cx="8856984" cy="1143000"/>
          </a:xfrm>
        </p:spPr>
        <p:txBody>
          <a:bodyPr>
            <a:normAutofit/>
          </a:bodyPr>
          <a:lstStyle/>
          <a:p>
            <a:r>
              <a:rPr lang="es-ES" sz="2800" dirty="0" smtClean="0">
                <a:ln>
                  <a:solidFill>
                    <a:schemeClr val="tx1"/>
                  </a:solidFill>
                </a:ln>
                <a:solidFill>
                  <a:srgbClr val="00B0F0"/>
                </a:solidFill>
                <a:latin typeface="Jokerman" pitchFamily="82" charset="0"/>
              </a:rPr>
              <a:t>BUSCAR LOS NÚMEROS INCORRECTOS Y </a:t>
            </a:r>
            <a:br>
              <a:rPr lang="es-ES" sz="2800" dirty="0" smtClean="0">
                <a:ln>
                  <a:solidFill>
                    <a:schemeClr val="tx1"/>
                  </a:solidFill>
                </a:ln>
                <a:solidFill>
                  <a:srgbClr val="00B0F0"/>
                </a:solidFill>
                <a:latin typeface="Jokerman" pitchFamily="82" charset="0"/>
              </a:rPr>
            </a:br>
            <a:r>
              <a:rPr lang="es-ES" sz="2800" dirty="0" smtClean="0">
                <a:ln>
                  <a:solidFill>
                    <a:schemeClr val="tx1"/>
                  </a:solidFill>
                </a:ln>
                <a:solidFill>
                  <a:srgbClr val="00B0F0"/>
                </a:solidFill>
                <a:latin typeface="Jokerman" pitchFamily="82" charset="0"/>
              </a:rPr>
              <a:t>PINTARLOS DE OTROS COLORES</a:t>
            </a:r>
            <a:endParaRPr lang="es-ES" sz="2800" dirty="0">
              <a:ln>
                <a:solidFill>
                  <a:schemeClr val="tx1"/>
                </a:solidFill>
              </a:ln>
              <a:solidFill>
                <a:srgbClr val="00B0F0"/>
              </a:solidFill>
              <a:latin typeface="Jokerman" pitchFamily="82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9049031"/>
              </p:ext>
            </p:extLst>
          </p:nvPr>
        </p:nvGraphicFramePr>
        <p:xfrm>
          <a:off x="323528" y="1340768"/>
          <a:ext cx="8280918" cy="26282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0102"/>
                <a:gridCol w="920102"/>
                <a:gridCol w="920102"/>
                <a:gridCol w="920102"/>
                <a:gridCol w="920102"/>
                <a:gridCol w="920102"/>
                <a:gridCol w="920102"/>
                <a:gridCol w="920102"/>
                <a:gridCol w="920102"/>
              </a:tblGrid>
              <a:tr h="876097">
                <a:tc>
                  <a:txBody>
                    <a:bodyPr/>
                    <a:lstStyle/>
                    <a:p>
                      <a:pPr algn="ctr"/>
                      <a:r>
                        <a:rPr lang="es-ES" sz="3600" b="1" kern="120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s-ES" sz="36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600" b="1" kern="120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es-ES" sz="36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600" b="1" kern="120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  <a:endParaRPr lang="es-ES" sz="36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600" b="1" kern="120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  <a:endParaRPr lang="es-ES" sz="36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600" b="1" kern="120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  <a:endParaRPr lang="es-ES" sz="36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600" b="1" kern="120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27</a:t>
                      </a:r>
                      <a:endParaRPr lang="es-ES" sz="36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600" b="1" kern="120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32</a:t>
                      </a:r>
                      <a:endParaRPr lang="es-ES" sz="36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600" b="1" kern="120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32</a:t>
                      </a:r>
                      <a:endParaRPr lang="es-ES" sz="36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600" b="1" kern="120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42</a:t>
                      </a:r>
                      <a:endParaRPr lang="es-ES" sz="36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876097">
                <a:tc>
                  <a:txBody>
                    <a:bodyPr/>
                    <a:lstStyle/>
                    <a:p>
                      <a:pPr algn="ctr"/>
                      <a:r>
                        <a:rPr lang="es-ES" sz="3600" b="1" kern="120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47</a:t>
                      </a:r>
                      <a:endParaRPr lang="es-ES" sz="36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600" b="1" kern="120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52</a:t>
                      </a:r>
                      <a:endParaRPr lang="es-ES" sz="36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600" b="1" kern="120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55</a:t>
                      </a:r>
                      <a:endParaRPr lang="es-ES" sz="36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600" b="1" kern="120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62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600" b="1" kern="120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67</a:t>
                      </a:r>
                      <a:endParaRPr lang="es-ES" sz="36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600" b="1" kern="120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72</a:t>
                      </a:r>
                      <a:endParaRPr lang="es-ES" sz="36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600" b="1" kern="120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77</a:t>
                      </a:r>
                      <a:endParaRPr lang="es-ES" sz="36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600" b="1" kern="120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81</a:t>
                      </a:r>
                      <a:endParaRPr lang="es-ES" sz="36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600" b="1" kern="120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87</a:t>
                      </a:r>
                      <a:endParaRPr lang="es-ES" sz="36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876097">
                <a:tc>
                  <a:txBody>
                    <a:bodyPr/>
                    <a:lstStyle/>
                    <a:p>
                      <a:pPr algn="ctr"/>
                      <a:r>
                        <a:rPr lang="es-ES" sz="3600" b="1" kern="120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92</a:t>
                      </a:r>
                      <a:endParaRPr lang="es-ES" sz="36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600" b="1" kern="120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97</a:t>
                      </a:r>
                      <a:endParaRPr lang="es-ES" sz="36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600" b="1" kern="120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102</a:t>
                      </a:r>
                      <a:endParaRPr lang="es-ES" sz="36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600" b="1" kern="120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117</a:t>
                      </a:r>
                      <a:endParaRPr lang="es-ES" sz="36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600" b="1" kern="120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112</a:t>
                      </a:r>
                      <a:endParaRPr lang="es-ES" sz="36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600" b="1" kern="120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117</a:t>
                      </a:r>
                      <a:endParaRPr lang="es-ES" sz="36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600" b="1" kern="120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122</a:t>
                      </a:r>
                      <a:endParaRPr lang="es-ES" sz="36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600" b="1" kern="120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127</a:t>
                      </a:r>
                      <a:endParaRPr lang="es-ES" sz="36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600" b="1" kern="120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132</a:t>
                      </a:r>
                      <a:endParaRPr lang="es-ES" sz="36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95536" y="4849996"/>
            <a:ext cx="8424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n>
                  <a:solidFill>
                    <a:schemeClr val="tx1"/>
                  </a:solidFill>
                </a:ln>
                <a:solidFill>
                  <a:srgbClr val="00B0F0"/>
                </a:solidFill>
                <a:latin typeface="Jokerman" pitchFamily="82" charset="0"/>
                <a:ea typeface="+mj-ea"/>
                <a:cs typeface="+mj-cs"/>
              </a:rPr>
              <a:t>ESTA GRILLA VA DE      </a:t>
            </a:r>
            <a:r>
              <a:rPr lang="es-ES" sz="2800" dirty="0" smtClean="0">
                <a:ln>
                  <a:solidFill>
                    <a:schemeClr val="tx1"/>
                  </a:solidFill>
                </a:ln>
                <a:solidFill>
                  <a:srgbClr val="00B0F0"/>
                </a:solidFill>
                <a:latin typeface="Jokerman" pitchFamily="82" charset="0"/>
                <a:ea typeface="+mj-ea"/>
                <a:cs typeface="+mj-cs"/>
              </a:rPr>
              <a:t>           EN </a:t>
            </a:r>
            <a:endParaRPr lang="es-ES" sz="2800" dirty="0">
              <a:ln>
                <a:solidFill>
                  <a:schemeClr val="tx1"/>
                </a:solidFill>
              </a:ln>
              <a:solidFill>
                <a:srgbClr val="00B0F0"/>
              </a:solidFill>
              <a:latin typeface="Jokerman" pitchFamily="82" charset="0"/>
              <a:ea typeface="+mj-ea"/>
              <a:cs typeface="+mj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355976" y="4715562"/>
            <a:ext cx="936104" cy="7920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54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516216" y="4725144"/>
            <a:ext cx="936104" cy="7920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5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235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  <a:solidFill>
            <a:schemeClr val="accent3">
              <a:lumMod val="40000"/>
              <a:lumOff val="60000"/>
            </a:schemeClr>
          </a:solidFill>
          <a:ln w="38100">
            <a:solidFill>
              <a:schemeClr val="accent4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es-ES" smtClean="0">
                <a:ln>
                  <a:solidFill>
                    <a:schemeClr val="tx1"/>
                  </a:solidFill>
                </a:ln>
                <a:solidFill>
                  <a:schemeClr val="accent4">
                    <a:lumMod val="75000"/>
                  </a:schemeClr>
                </a:solidFill>
                <a:latin typeface="Jokerman" pitchFamily="82" charset="0"/>
              </a:rPr>
              <a:t>ANTES Y DESPUÉS</a:t>
            </a:r>
            <a:endParaRPr lang="es-ES" dirty="0">
              <a:ln>
                <a:solidFill>
                  <a:schemeClr val="tx1"/>
                </a:solidFill>
              </a:ln>
              <a:solidFill>
                <a:schemeClr val="accent4">
                  <a:lumMod val="75000"/>
                </a:schemeClr>
              </a:solidFill>
              <a:latin typeface="Jokerman" pitchFamily="82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9516591"/>
              </p:ext>
            </p:extLst>
          </p:nvPr>
        </p:nvGraphicFramePr>
        <p:xfrm>
          <a:off x="2388095" y="1556792"/>
          <a:ext cx="3984105" cy="48965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8035"/>
                <a:gridCol w="1328035"/>
                <a:gridCol w="1328035"/>
              </a:tblGrid>
              <a:tr h="1224135">
                <a:tc>
                  <a:txBody>
                    <a:bodyPr/>
                    <a:lstStyle/>
                    <a:p>
                      <a:pPr algn="ctr"/>
                      <a:endParaRPr lang="es-ES" sz="54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accent3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5400" smtClean="0">
                          <a:solidFill>
                            <a:sysClr val="windowText" lastClr="000000"/>
                          </a:solidFill>
                        </a:rPr>
                        <a:t>99</a:t>
                      </a:r>
                      <a:endParaRPr lang="es-ES" sz="5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ES" sz="5400" b="1" kern="12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accent3">
                            <a:lumMod val="40000"/>
                            <a:lumOff val="6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1224135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ES" sz="5400" b="1" kern="12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accent3">
                            <a:lumMod val="40000"/>
                            <a:lumOff val="6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5400" b="1" kern="120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87</a:t>
                      </a:r>
                      <a:endParaRPr lang="es-ES" sz="54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ES" sz="5400" b="1" kern="12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accent3">
                            <a:lumMod val="40000"/>
                            <a:lumOff val="6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1224135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ES" sz="5400" b="1" kern="12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accent3">
                            <a:lumMod val="40000"/>
                            <a:lumOff val="6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5400" b="1" kern="120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68</a:t>
                      </a:r>
                      <a:endParaRPr lang="es-ES" sz="54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ES" sz="5400" b="1" kern="12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accent3">
                            <a:lumMod val="40000"/>
                            <a:lumOff val="6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1224135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ES" sz="5400" b="1" kern="12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accent3">
                            <a:lumMod val="40000"/>
                            <a:lumOff val="6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5400" b="1" kern="120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49</a:t>
                      </a:r>
                      <a:endParaRPr lang="es-ES" sz="54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ES" sz="5400" b="1" kern="12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accent3">
                            <a:lumMod val="40000"/>
                            <a:lumOff val="6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5324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  <a:solidFill>
            <a:schemeClr val="accent6">
              <a:lumMod val="60000"/>
              <a:lumOff val="40000"/>
            </a:schemeClr>
          </a:solidFill>
          <a:ln w="38100">
            <a:solidFill>
              <a:srgbClr val="00B0F0"/>
            </a:solidFill>
          </a:ln>
        </p:spPr>
        <p:txBody>
          <a:bodyPr>
            <a:normAutofit/>
          </a:bodyPr>
          <a:lstStyle/>
          <a:p>
            <a:r>
              <a:rPr lang="es-ES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latin typeface="Jokerman" pitchFamily="82" charset="0"/>
              </a:rPr>
              <a:t>ANTES Y DESPUÉS</a:t>
            </a:r>
            <a:endParaRPr lang="es-ES" dirty="0">
              <a:ln>
                <a:solidFill>
                  <a:schemeClr val="tx1"/>
                </a:solidFill>
              </a:ln>
              <a:solidFill>
                <a:srgbClr val="0070C0"/>
              </a:solidFill>
              <a:latin typeface="Jokerman" pitchFamily="82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1066176"/>
              </p:ext>
            </p:extLst>
          </p:nvPr>
        </p:nvGraphicFramePr>
        <p:xfrm>
          <a:off x="2388095" y="1556792"/>
          <a:ext cx="3984105" cy="48965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8035"/>
                <a:gridCol w="1328035"/>
                <a:gridCol w="1328035"/>
              </a:tblGrid>
              <a:tr h="1224135">
                <a:tc>
                  <a:txBody>
                    <a:bodyPr/>
                    <a:lstStyle/>
                    <a:p>
                      <a:pPr algn="ctr"/>
                      <a:endParaRPr lang="es-ES" sz="54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rgbClr val="FFC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5400" dirty="0" smtClean="0">
                          <a:solidFill>
                            <a:sysClr val="windowText" lastClr="000000"/>
                          </a:solidFill>
                        </a:rPr>
                        <a:t>198</a:t>
                      </a:r>
                      <a:endParaRPr lang="es-ES" sz="5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ES" sz="5400" b="1" kern="12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rgbClr val="FFC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1224135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ES" sz="5400" b="1" kern="12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rgbClr val="FFC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5400" b="1" kern="120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175</a:t>
                      </a:r>
                      <a:endParaRPr lang="es-ES" sz="54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ES" sz="5400" b="1" kern="12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rgbClr val="FFC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1224135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ES" sz="5400" b="1" kern="12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rgbClr val="FFC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5400" b="1" kern="120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147</a:t>
                      </a:r>
                      <a:endParaRPr lang="es-ES" sz="54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ES" sz="5400" b="1" kern="12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rgbClr val="FFC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1224135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ES" sz="5400" b="1" kern="12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rgbClr val="FFC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54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es-ES" sz="5400" b="1" kern="120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  <a:endParaRPr lang="es-ES" sz="54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ES" sz="5400" b="1" kern="12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rgbClr val="FFC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7810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712968" cy="1143000"/>
          </a:xfrm>
          <a:solidFill>
            <a:schemeClr val="accent6">
              <a:lumMod val="60000"/>
              <a:lumOff val="40000"/>
            </a:schemeClr>
          </a:solidFill>
          <a:ln w="38100">
            <a:solidFill>
              <a:srgbClr val="00B0F0"/>
            </a:solidFill>
          </a:ln>
        </p:spPr>
        <p:txBody>
          <a:bodyPr>
            <a:noAutofit/>
          </a:bodyPr>
          <a:lstStyle/>
          <a:p>
            <a:r>
              <a:rPr lang="es-ES" sz="350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latin typeface="Jokerman" pitchFamily="82" charset="0"/>
              </a:rPr>
              <a:t>Formar el número más grande </a:t>
            </a:r>
            <a:br>
              <a:rPr lang="es-ES" sz="350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latin typeface="Jokerman" pitchFamily="82" charset="0"/>
              </a:rPr>
            </a:br>
            <a:r>
              <a:rPr lang="es-ES" sz="350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latin typeface="Jokerman" pitchFamily="82" charset="0"/>
              </a:rPr>
              <a:t>y el más chico posible</a:t>
            </a:r>
            <a:endParaRPr lang="es-ES" sz="3500" dirty="0">
              <a:ln>
                <a:solidFill>
                  <a:schemeClr val="tx1"/>
                </a:solidFill>
              </a:ln>
              <a:solidFill>
                <a:srgbClr val="0070C0"/>
              </a:solidFill>
              <a:latin typeface="Jokerman" pitchFamily="82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0920315"/>
              </p:ext>
            </p:extLst>
          </p:nvPr>
        </p:nvGraphicFramePr>
        <p:xfrm>
          <a:off x="683568" y="1484784"/>
          <a:ext cx="7632849" cy="52948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4283"/>
                <a:gridCol w="2544283"/>
                <a:gridCol w="2544283"/>
              </a:tblGrid>
              <a:tr h="876097">
                <a:tc>
                  <a:txBody>
                    <a:bodyPr/>
                    <a:lstStyle/>
                    <a:p>
                      <a:pPr algn="ctr"/>
                      <a:r>
                        <a:rPr lang="es-ES" sz="480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rgbClr val="FFC000"/>
                          </a:solidFill>
                        </a:rPr>
                        <a:t>GRANDE</a:t>
                      </a:r>
                      <a:endParaRPr lang="es-ES" sz="48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rgbClr val="FFC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5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3200" b="1" kern="120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rgbClr val="FFC000"/>
                          </a:solidFill>
                          <a:latin typeface="+mn-lt"/>
                          <a:ea typeface="+mn-ea"/>
                          <a:cs typeface="+mn-cs"/>
                        </a:rPr>
                        <a:t>CHICO</a:t>
                      </a:r>
                      <a:endParaRPr lang="es-ES" sz="3200" b="1" kern="12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rgbClr val="FFC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876097">
                <a:tc>
                  <a:txBody>
                    <a:bodyPr/>
                    <a:lstStyle/>
                    <a:p>
                      <a:pPr algn="ctr"/>
                      <a:endParaRPr lang="es-ES" sz="35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rgbClr val="FFC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500" b="0" smtClean="0">
                          <a:solidFill>
                            <a:sysClr val="windowText" lastClr="000000"/>
                          </a:solidFill>
                        </a:rPr>
                        <a:t>8 - </a:t>
                      </a:r>
                      <a:r>
                        <a:rPr lang="es-ES" sz="3500" b="0" baseline="0" smtClean="0">
                          <a:solidFill>
                            <a:sysClr val="windowText" lastClr="000000"/>
                          </a:solidFill>
                        </a:rPr>
                        <a:t>9 -  1</a:t>
                      </a:r>
                      <a:endParaRPr lang="es-ES" sz="3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ES" sz="3500" b="1" kern="12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rgbClr val="FFC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876097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ES" sz="3500" b="1" kern="12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rgbClr val="FFC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500" b="0" kern="120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5 -</a:t>
                      </a:r>
                      <a:r>
                        <a:rPr lang="es-ES" sz="3500" b="0" kern="1200" baseline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3500" b="0" kern="120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7 - 1</a:t>
                      </a:r>
                      <a:endParaRPr lang="es-ES" sz="3500" b="0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ES" sz="3500" b="1" kern="12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rgbClr val="FFC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876097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ES" sz="3500" b="1" kern="12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rgbClr val="FFC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500" b="0" kern="120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4 - 2 - 6</a:t>
                      </a:r>
                      <a:endParaRPr lang="es-ES" sz="3500" b="0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ES" sz="3500" b="1" kern="12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rgbClr val="FFC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876097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ES" sz="3500" b="1" kern="12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rgbClr val="FFC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500" b="0" kern="120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1 - 2 - 3</a:t>
                      </a:r>
                      <a:endParaRPr lang="es-ES" sz="3500" b="0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ES" sz="3500" b="1" kern="12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rgbClr val="FFC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876097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ES" sz="3500" b="1" kern="12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rgbClr val="FFC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3500" b="0" kern="120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4 - 2 - 6</a:t>
                      </a:r>
                      <a:endParaRPr lang="es-ES" sz="3500" b="0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ES" sz="3500" b="1" kern="12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rgbClr val="FFC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1294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712968" cy="1143000"/>
          </a:xfrm>
          <a:solidFill>
            <a:schemeClr val="accent6">
              <a:lumMod val="60000"/>
              <a:lumOff val="40000"/>
            </a:schemeClr>
          </a:solidFill>
          <a:ln w="38100">
            <a:solidFill>
              <a:srgbClr val="00B0F0"/>
            </a:solidFill>
          </a:ln>
        </p:spPr>
        <p:txBody>
          <a:bodyPr>
            <a:noAutofit/>
          </a:bodyPr>
          <a:lstStyle/>
          <a:p>
            <a:r>
              <a:rPr lang="es-ES" sz="350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latin typeface="Jokerman" pitchFamily="82" charset="0"/>
              </a:rPr>
              <a:t>Formar el número más grande </a:t>
            </a:r>
            <a:br>
              <a:rPr lang="es-ES" sz="350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latin typeface="Jokerman" pitchFamily="82" charset="0"/>
              </a:rPr>
            </a:br>
            <a:r>
              <a:rPr lang="es-ES" sz="350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latin typeface="Jokerman" pitchFamily="82" charset="0"/>
              </a:rPr>
              <a:t>y el más chico posible</a:t>
            </a:r>
            <a:endParaRPr lang="es-ES" sz="3500" dirty="0">
              <a:ln>
                <a:solidFill>
                  <a:schemeClr val="tx1"/>
                </a:solidFill>
              </a:ln>
              <a:solidFill>
                <a:srgbClr val="0070C0"/>
              </a:solidFill>
              <a:latin typeface="Jokerman" pitchFamily="82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8443683"/>
              </p:ext>
            </p:extLst>
          </p:nvPr>
        </p:nvGraphicFramePr>
        <p:xfrm>
          <a:off x="683568" y="1484784"/>
          <a:ext cx="7632849" cy="52948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4283"/>
                <a:gridCol w="2544283"/>
                <a:gridCol w="2544283"/>
              </a:tblGrid>
              <a:tr h="876097">
                <a:tc>
                  <a:txBody>
                    <a:bodyPr/>
                    <a:lstStyle/>
                    <a:p>
                      <a:pPr algn="ctr"/>
                      <a:r>
                        <a:rPr lang="es-ES" sz="480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rgbClr val="FFC000"/>
                          </a:solidFill>
                        </a:rPr>
                        <a:t>GRANDE</a:t>
                      </a:r>
                      <a:endParaRPr lang="es-ES" sz="48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rgbClr val="FFC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5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3200" b="1" kern="120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rgbClr val="FFC000"/>
                          </a:solidFill>
                          <a:latin typeface="+mn-lt"/>
                          <a:ea typeface="+mn-ea"/>
                          <a:cs typeface="+mn-cs"/>
                        </a:rPr>
                        <a:t>CHICO</a:t>
                      </a:r>
                      <a:endParaRPr lang="es-ES" sz="3200" b="1" kern="12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rgbClr val="FFC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876097">
                <a:tc>
                  <a:txBody>
                    <a:bodyPr/>
                    <a:lstStyle/>
                    <a:p>
                      <a:pPr algn="ctr"/>
                      <a:endParaRPr lang="es-ES" sz="35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rgbClr val="FFC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500" b="0" smtClean="0">
                          <a:solidFill>
                            <a:sysClr val="windowText" lastClr="000000"/>
                          </a:solidFill>
                        </a:rPr>
                        <a:t>5 -</a:t>
                      </a:r>
                      <a:r>
                        <a:rPr lang="es-ES" sz="3500" b="0" baseline="0" smtClean="0">
                          <a:solidFill>
                            <a:sysClr val="windowText" lastClr="000000"/>
                          </a:solidFill>
                        </a:rPr>
                        <a:t> 4  - 2</a:t>
                      </a:r>
                      <a:endParaRPr lang="es-ES" sz="3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ES" sz="3500" b="1" kern="12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rgbClr val="FFC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876097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ES" sz="3500" b="1" kern="12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rgbClr val="FFC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500" b="0" kern="120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8 - 9 - 8</a:t>
                      </a:r>
                      <a:endParaRPr lang="es-ES" sz="3500" b="0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ES" sz="3500" b="1" kern="12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rgbClr val="FFC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876097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ES" sz="3500" b="1" kern="12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rgbClr val="FFC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500" b="0" kern="120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3 - 2 - 5</a:t>
                      </a:r>
                      <a:endParaRPr lang="es-ES" sz="3500" b="0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ES" sz="3500" b="1" kern="12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rgbClr val="FFC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876097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ES" sz="3500" b="1" kern="12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rgbClr val="FFC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500" b="0" kern="120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6 - 5 - 7</a:t>
                      </a:r>
                      <a:endParaRPr lang="es-ES" sz="3500" b="0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ES" sz="3500" b="1" kern="12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rgbClr val="FFC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876097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ES" sz="3500" b="1" kern="12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rgbClr val="FFC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3500" b="0" kern="120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7 - 4 -1</a:t>
                      </a:r>
                      <a:endParaRPr lang="es-ES" sz="3500" b="0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ES" sz="3500" b="1" kern="12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rgbClr val="FFC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5746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</TotalTime>
  <Words>204</Words>
  <Application>Microsoft Office PowerPoint</Application>
  <PresentationFormat>Presentación en pantalla (4:3)</PresentationFormat>
  <Paragraphs>118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Office Theme</vt:lpstr>
      <vt:lpstr>Trabajamos con números!</vt:lpstr>
      <vt:lpstr>COMPLETAMOS LA GRILLA…. DE 5 EN 5 </vt:lpstr>
      <vt:lpstr>COMPLETAMOS LA GRILLA…. DE 10 EN 10 </vt:lpstr>
      <vt:lpstr>COMPLETAMOS LA GRILLA…. DE 20 EN 20 </vt:lpstr>
      <vt:lpstr>BUSCAR LOS NÚMEROS INCORRECTOS Y  PINTARLOS DE OTROS COLORES</vt:lpstr>
      <vt:lpstr>ANTES Y DESPUÉS</vt:lpstr>
      <vt:lpstr>ANTES Y DESPUÉS</vt:lpstr>
      <vt:lpstr>Formar el número más grande  y el más chico posible</vt:lpstr>
      <vt:lpstr>Formar el número más grande  y el más chico posible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Trabajamos con números!</dc:title>
  <dc:creator>Florencia Senese</dc:creator>
  <cp:lastModifiedBy>Brenda</cp:lastModifiedBy>
  <cp:revision>23</cp:revision>
  <dcterms:created xsi:type="dcterms:W3CDTF">2013-05-31T16:40:05Z</dcterms:created>
  <dcterms:modified xsi:type="dcterms:W3CDTF">2019-07-19T00:02:29Z</dcterms:modified>
</cp:coreProperties>
</file>